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02"/>
  </p:normalViewPr>
  <p:slideViewPr>
    <p:cSldViewPr snapToGrid="0">
      <p:cViewPr varScale="1">
        <p:scale>
          <a:sx n="115" d="100"/>
          <a:sy n="115" d="100"/>
        </p:scale>
        <p:origin x="68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588426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6490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6d9fafe9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6d9fafe9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575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902b19a7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902b19a7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4860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6b8c0838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6b8c0838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9322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58c06dfd4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58c06dfd4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Future Aspirations </a:t>
            </a:r>
            <a:endParaRPr sz="1400" dirty="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Job description </a:t>
            </a:r>
            <a:endParaRPr sz="1400" dirty="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Emphasis on Communication </a:t>
            </a:r>
            <a:endParaRPr sz="1400" dirty="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The Personal Is Political</a:t>
            </a:r>
            <a:endParaRPr dirty="0"/>
          </a:p>
        </p:txBody>
      </p:sp>
    </p:spTree>
    <p:extLst>
      <p:ext uri="{BB962C8B-B14F-4D97-AF65-F5344CB8AC3E}">
        <p14:creationId xmlns:p14="http://schemas.microsoft.com/office/powerpoint/2010/main" val="271566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6d8e45bf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6d8e45bf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461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6d8e45bf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6d8e45bf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954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6d9fafe9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6d9fafe9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439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6d9fafe9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6d9fafe9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8219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6d9fafe9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6d9fafe9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8507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6d9fafe91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6d9fafe91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9338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hyperlink" Target="http://www.workingideal.com/reelequity/" TargetMode="External"/><Relationship Id="rId3" Type="http://schemas.openxmlformats.org/officeDocument/2006/relationships/image" Target="../media/image1.png"/><Relationship Id="rId7" Type="http://schemas.openxmlformats.org/officeDocument/2006/relationships/hyperlink" Target="http://www.nyfa.edu/film-school-blog/gender-inequality-in-film-infographic-updated-in-2018/"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www.carolhanisch.org/CHwritings/PIP.html" TargetMode="External"/><Relationship Id="rId5" Type="http://schemas.openxmlformats.org/officeDocument/2006/relationships/hyperlink" Target="http://www.bloomberg.com/graphics/2018-me-too-anniversary/" TargetMode="External"/><Relationship Id="rId4" Type="http://schemas.openxmlformats.org/officeDocument/2006/relationships/hyperlink" Target="http://www.nytimes.com/2015/11/22/magazine/the-women-of-hollywood-speak-out.html?mcubz=3"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pic>
        <p:nvPicPr>
          <p:cNvPr id="56" name="Google Shape;56;p13"/>
          <p:cNvPicPr preferRelativeResize="0"/>
          <p:nvPr/>
        </p:nvPicPr>
        <p:blipFill rotWithShape="1">
          <a:blip r:embed="rId3">
            <a:alphaModFix/>
          </a:blip>
          <a:srcRect b="8775"/>
          <a:stretch/>
        </p:blipFill>
        <p:spPr>
          <a:xfrm>
            <a:off x="0" y="0"/>
            <a:ext cx="9144000" cy="5143501"/>
          </a:xfrm>
          <a:prstGeom prst="rect">
            <a:avLst/>
          </a:prstGeom>
          <a:noFill/>
          <a:ln>
            <a:noFill/>
          </a:ln>
        </p:spPr>
      </p:pic>
      <p:sp>
        <p:nvSpPr>
          <p:cNvPr id="57" name="Google Shape;57;p13"/>
          <p:cNvSpPr txBox="1"/>
          <p:nvPr/>
        </p:nvSpPr>
        <p:spPr>
          <a:xfrm>
            <a:off x="1790225" y="1542575"/>
            <a:ext cx="5688300" cy="26322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The Women Who Produce the Media</a:t>
            </a:r>
            <a:endParaRPr sz="3600" dirty="0">
              <a:solidFill>
                <a:srgbClr val="FFFFFF"/>
              </a:solidFill>
            </a:endParaRPr>
          </a:p>
          <a:p>
            <a:pPr marL="0" lvl="0" indent="0" algn="ctr" rtl="0">
              <a:spcBef>
                <a:spcPts val="0"/>
              </a:spcBef>
              <a:spcAft>
                <a:spcPts val="0"/>
              </a:spcAft>
              <a:buNone/>
            </a:pPr>
            <a:r>
              <a:rPr lang="en" sz="2400">
                <a:solidFill>
                  <a:srgbClr val="FFFFFF"/>
                </a:solidFill>
              </a:rPr>
              <a:t>A Podcast Series </a:t>
            </a:r>
            <a:endParaRPr sz="2400" dirty="0">
              <a:solidFill>
                <a:srgbClr val="FFFFFF"/>
              </a:solidFill>
            </a:endParaRPr>
          </a:p>
          <a:p>
            <a:pPr marL="0" lvl="0" indent="0" algn="ctr" rtl="0">
              <a:spcBef>
                <a:spcPts val="0"/>
              </a:spcBef>
              <a:spcAft>
                <a:spcPts val="0"/>
              </a:spcAft>
              <a:buNone/>
            </a:pPr>
            <a:endParaRPr sz="2400" dirty="0">
              <a:solidFill>
                <a:srgbClr val="FFFFFF"/>
              </a:solidFill>
            </a:endParaRPr>
          </a:p>
          <a:p>
            <a:pPr marL="0" lvl="0" indent="0" algn="ctr" rtl="0">
              <a:spcBef>
                <a:spcPts val="0"/>
              </a:spcBef>
              <a:spcAft>
                <a:spcPts val="0"/>
              </a:spcAft>
              <a:buNone/>
            </a:pPr>
            <a:r>
              <a:rPr lang="en" sz="1800">
                <a:solidFill>
                  <a:srgbClr val="FFFFFF"/>
                </a:solidFill>
              </a:rPr>
              <a:t>By Maxine Gross</a:t>
            </a:r>
            <a:endParaRPr sz="1800"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2"/>
          <p:cNvPicPr preferRelativeResize="0"/>
          <p:nvPr/>
        </p:nvPicPr>
        <p:blipFill rotWithShape="1">
          <a:blip r:embed="rId3">
            <a:alphaModFix/>
          </a:blip>
          <a:srcRect b="8775"/>
          <a:stretch/>
        </p:blipFill>
        <p:spPr>
          <a:xfrm>
            <a:off x="22700" y="38475"/>
            <a:ext cx="9121199" cy="5105025"/>
          </a:xfrm>
          <a:prstGeom prst="rect">
            <a:avLst/>
          </a:prstGeom>
          <a:noFill/>
          <a:ln>
            <a:noFill/>
          </a:ln>
        </p:spPr>
      </p:pic>
      <p:sp>
        <p:nvSpPr>
          <p:cNvPr id="149" name="Google Shape;149;p22"/>
          <p:cNvSpPr txBox="1"/>
          <p:nvPr/>
        </p:nvSpPr>
        <p:spPr>
          <a:xfrm>
            <a:off x="62550" y="45025"/>
            <a:ext cx="90189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The Future of Women in Film </a:t>
            </a:r>
            <a:endParaRPr sz="2400" dirty="0">
              <a:solidFill>
                <a:srgbClr val="FFFFFF"/>
              </a:solidFill>
            </a:endParaRPr>
          </a:p>
        </p:txBody>
      </p:sp>
      <p:sp>
        <p:nvSpPr>
          <p:cNvPr id="150" name="Google Shape;150;p22"/>
          <p:cNvSpPr txBox="1"/>
          <p:nvPr/>
        </p:nvSpPr>
        <p:spPr>
          <a:xfrm>
            <a:off x="1405200" y="967725"/>
            <a:ext cx="6333600" cy="3463800"/>
          </a:xfrm>
          <a:prstGeom prst="rect">
            <a:avLst/>
          </a:prstGeom>
          <a:solidFill>
            <a:srgbClr val="E06666"/>
          </a:solid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sz="1800">
                <a:solidFill>
                  <a:schemeClr val="dk1"/>
                </a:solidFill>
              </a:rPr>
              <a:t>Need for Proper Training </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The #MeToo Movement is the tip of the iceberg </a:t>
            </a:r>
            <a:endParaRPr sz="1800" dirty="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Change doesn't happen overnight </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The acknowledged need for diversity </a:t>
            </a:r>
            <a:endParaRPr sz="1800" dirty="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Race/Gender/Sexuality </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Women as the Heads of Studios </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Eliminate the culture of competition </a:t>
            </a:r>
            <a:endParaRPr sz="1800" dirty="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More support for Organizations that sponsor mentoring </a:t>
            </a:r>
            <a:endParaRPr sz="1800" dirty="0">
              <a:solidFill>
                <a:schemeClr val="dk1"/>
              </a:solidFill>
            </a:endParaRPr>
          </a:p>
          <a:p>
            <a:pPr marL="1371600" lvl="2" indent="-342900" algn="l" rtl="0">
              <a:spcBef>
                <a:spcPts val="0"/>
              </a:spcBef>
              <a:spcAft>
                <a:spcPts val="0"/>
              </a:spcAft>
              <a:buClr>
                <a:schemeClr val="dk1"/>
              </a:buClr>
              <a:buSzPts val="1800"/>
              <a:buChar char="■"/>
            </a:pPr>
            <a:r>
              <a:rPr lang="en" sz="1800">
                <a:solidFill>
                  <a:schemeClr val="dk1"/>
                </a:solidFill>
              </a:rPr>
              <a:t>WITF and PGA </a:t>
            </a:r>
            <a:endParaRPr dirty="0"/>
          </a:p>
        </p:txBody>
      </p:sp>
      <p:pic>
        <p:nvPicPr>
          <p:cNvPr id="151" name="Google Shape;151;p22" descr="Image result for wift logo new york"/>
          <p:cNvPicPr preferRelativeResize="0"/>
          <p:nvPr/>
        </p:nvPicPr>
        <p:blipFill>
          <a:blip r:embed="rId4">
            <a:alphaModFix/>
          </a:blip>
          <a:stretch>
            <a:fillRect/>
          </a:stretch>
        </p:blipFill>
        <p:spPr>
          <a:xfrm>
            <a:off x="4713275" y="3298775"/>
            <a:ext cx="2658125" cy="1065300"/>
          </a:xfrm>
          <a:prstGeom prst="rect">
            <a:avLst/>
          </a:prstGeom>
          <a:noFill/>
          <a:ln>
            <a:noFill/>
          </a:ln>
        </p:spPr>
      </p:pic>
      <p:pic>
        <p:nvPicPr>
          <p:cNvPr id="152" name="Google Shape;152;p22" descr="Image result for producers guild"/>
          <p:cNvPicPr preferRelativeResize="0"/>
          <p:nvPr/>
        </p:nvPicPr>
        <p:blipFill>
          <a:blip r:embed="rId5">
            <a:alphaModFix/>
          </a:blip>
          <a:stretch>
            <a:fillRect/>
          </a:stretch>
        </p:blipFill>
        <p:spPr>
          <a:xfrm>
            <a:off x="6032350" y="1651850"/>
            <a:ext cx="1501975" cy="12516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p:nvPr/>
        </p:nvSpPr>
        <p:spPr>
          <a:xfrm>
            <a:off x="62550" y="45025"/>
            <a:ext cx="90189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t>The Impact of the #MeToo Movement </a:t>
            </a:r>
            <a:endParaRPr sz="2400" dirty="0"/>
          </a:p>
        </p:txBody>
      </p:sp>
      <p:pic>
        <p:nvPicPr>
          <p:cNvPr id="158" name="Google Shape;158;p23"/>
          <p:cNvPicPr preferRelativeResize="0"/>
          <p:nvPr/>
        </p:nvPicPr>
        <p:blipFill rotWithShape="1">
          <a:blip r:embed="rId3">
            <a:alphaModFix/>
          </a:blip>
          <a:srcRect b="8775"/>
          <a:stretch/>
        </p:blipFill>
        <p:spPr>
          <a:xfrm>
            <a:off x="11400" y="19238"/>
            <a:ext cx="9121199" cy="5105025"/>
          </a:xfrm>
          <a:prstGeom prst="rect">
            <a:avLst/>
          </a:prstGeom>
          <a:noFill/>
          <a:ln>
            <a:noFill/>
          </a:ln>
        </p:spPr>
      </p:pic>
      <p:sp>
        <p:nvSpPr>
          <p:cNvPr id="159" name="Google Shape;159;p23"/>
          <p:cNvSpPr txBox="1"/>
          <p:nvPr/>
        </p:nvSpPr>
        <p:spPr>
          <a:xfrm>
            <a:off x="62550" y="0"/>
            <a:ext cx="90189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t>Work Cited </a:t>
            </a:r>
            <a:endParaRPr sz="2400" dirty="0"/>
          </a:p>
        </p:txBody>
      </p:sp>
      <p:sp>
        <p:nvSpPr>
          <p:cNvPr id="160" name="Google Shape;160;p23"/>
          <p:cNvSpPr txBox="1"/>
          <p:nvPr/>
        </p:nvSpPr>
        <p:spPr>
          <a:xfrm>
            <a:off x="1337400" y="964375"/>
            <a:ext cx="6469200" cy="39165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Dowd, Maureen. “The Women of Hollywood Speak Out.” </a:t>
            </a:r>
            <a:r>
              <a:rPr lang="en" sz="1000" i="1">
                <a:solidFill>
                  <a:schemeClr val="dk1"/>
                </a:solidFill>
              </a:rPr>
              <a:t>The New York Times</a:t>
            </a:r>
            <a:r>
              <a:rPr lang="en" sz="1000">
                <a:solidFill>
                  <a:schemeClr val="dk1"/>
                </a:solidFill>
              </a:rPr>
              <a:t>, The New York Times, 20 Nov. 2015, </a:t>
            </a:r>
            <a:r>
              <a:rPr lang="en" sz="1000" u="sng">
                <a:solidFill>
                  <a:schemeClr val="hlink"/>
                </a:solidFill>
                <a:hlinkClick r:id="rId4"/>
              </a:rPr>
              <a:t>www.nytimes.com/2015/11/22/magazine/the-women-of-hollywood-speak-out.html?mcubz=3</a:t>
            </a:r>
            <a:r>
              <a:rPr lang="en" sz="1000">
                <a:solidFill>
                  <a:schemeClr val="dk1"/>
                </a:solidFill>
              </a:rPr>
              <a:t>.</a:t>
            </a:r>
            <a:endParaRPr sz="1000"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None/>
            </a:pPr>
            <a:r>
              <a:rPr lang="en" sz="1000">
                <a:solidFill>
                  <a:schemeClr val="dk1"/>
                </a:solidFill>
              </a:rPr>
              <a:t>Griffin, Riley, et al. “#MeToo: One Year Later.” </a:t>
            </a:r>
            <a:r>
              <a:rPr lang="en" sz="1000" i="1">
                <a:solidFill>
                  <a:schemeClr val="dk1"/>
                </a:solidFill>
              </a:rPr>
              <a:t>Bloomberg.com</a:t>
            </a:r>
            <a:r>
              <a:rPr lang="en" sz="1000">
                <a:solidFill>
                  <a:schemeClr val="dk1"/>
                </a:solidFill>
              </a:rPr>
              <a:t>, Bloomberg, </a:t>
            </a:r>
            <a:endParaRPr sz="1000" dirty="0">
              <a:solidFill>
                <a:schemeClr val="dk1"/>
              </a:solidFill>
            </a:endParaRPr>
          </a:p>
          <a:p>
            <a:pPr marL="0" lvl="0" indent="0" algn="l" rtl="0">
              <a:spcBef>
                <a:spcPts val="0"/>
              </a:spcBef>
              <a:spcAft>
                <a:spcPts val="0"/>
              </a:spcAft>
              <a:buNone/>
            </a:pPr>
            <a:r>
              <a:rPr lang="en" sz="1000" u="sng">
                <a:solidFill>
                  <a:schemeClr val="hlink"/>
                </a:solidFill>
                <a:hlinkClick r:id="rId5"/>
              </a:rPr>
              <a:t>www.bloomberg.com/graphics/2018-me-too-anniversary/</a:t>
            </a:r>
            <a:r>
              <a:rPr lang="en" sz="1000">
                <a:solidFill>
                  <a:schemeClr val="dk1"/>
                </a:solidFill>
              </a:rPr>
              <a:t>.</a:t>
            </a:r>
            <a:endParaRPr sz="1000"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None/>
            </a:pPr>
            <a:r>
              <a:rPr lang="en" sz="1000">
                <a:solidFill>
                  <a:schemeClr val="dk1"/>
                </a:solidFill>
              </a:rPr>
              <a:t>Hanisch, Carol. “The Personal Is Political .” </a:t>
            </a:r>
            <a:r>
              <a:rPr lang="en" sz="1000" i="1">
                <a:solidFill>
                  <a:schemeClr val="dk1"/>
                </a:solidFill>
              </a:rPr>
              <a:t>The Personal Is Political: the Original Feminist Theory Paper at the Author's Web Site</a:t>
            </a:r>
            <a:r>
              <a:rPr lang="en" sz="1000">
                <a:solidFill>
                  <a:schemeClr val="dk1"/>
                </a:solidFill>
              </a:rPr>
              <a:t>, </a:t>
            </a:r>
            <a:r>
              <a:rPr lang="en" sz="1000" u="sng">
                <a:solidFill>
                  <a:schemeClr val="hlink"/>
                </a:solidFill>
                <a:hlinkClick r:id="rId6"/>
              </a:rPr>
              <a:t>www.carolhanisch.org/CHwritings/PIP.html</a:t>
            </a:r>
            <a:r>
              <a:rPr lang="en" sz="1000">
                <a:solidFill>
                  <a:schemeClr val="dk1"/>
                </a:solidFill>
              </a:rPr>
              <a:t>.</a:t>
            </a:r>
            <a:endParaRPr sz="1000"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None/>
            </a:pPr>
            <a:r>
              <a:rPr lang="en" sz="1000">
                <a:solidFill>
                  <a:schemeClr val="dk1"/>
                </a:solidFill>
              </a:rPr>
              <a:t>Lauzen, Martha M. “The Celluloid Ceiling: Behind-the-Scenes Employment of Women on the Top 100,250, and 500Films of 2018.” </a:t>
            </a:r>
            <a:r>
              <a:rPr lang="en" sz="1000" i="1">
                <a:solidFill>
                  <a:schemeClr val="dk1"/>
                </a:solidFill>
              </a:rPr>
              <a:t>Women In TV and Film </a:t>
            </a:r>
            <a:r>
              <a:rPr lang="en" sz="1000">
                <a:solidFill>
                  <a:schemeClr val="dk1"/>
                </a:solidFill>
              </a:rPr>
              <a:t>, womenintvfilm.sdsu.edu/wp-content/uploads/2019/01/2018_Celluloid_Ceiling_Report.pdf.</a:t>
            </a:r>
            <a:endParaRPr sz="1000"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None/>
            </a:pPr>
            <a:r>
              <a:rPr lang="en" sz="1000">
                <a:solidFill>
                  <a:schemeClr val="dk1"/>
                </a:solidFill>
              </a:rPr>
              <a:t>Lauzen, Martha. “Academy's Failure to Nominate Women Directors Reinforces the Status Quo (Guest Column).” </a:t>
            </a:r>
            <a:r>
              <a:rPr lang="en" sz="1000" i="1">
                <a:solidFill>
                  <a:schemeClr val="dk1"/>
                </a:solidFill>
              </a:rPr>
              <a:t>Variety</a:t>
            </a:r>
            <a:r>
              <a:rPr lang="en" sz="1000">
                <a:solidFill>
                  <a:schemeClr val="dk1"/>
                </a:solidFill>
              </a:rPr>
              <a:t>, 24 Jan. 2019, variety.com/2019/film/opinion/oscar-nominations-women-directors-status-quo-1203116121/.</a:t>
            </a:r>
            <a:endParaRPr sz="1000"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None/>
            </a:pPr>
            <a:r>
              <a:rPr lang="en" sz="1000">
                <a:solidFill>
                  <a:schemeClr val="dk1"/>
                </a:solidFill>
              </a:rPr>
              <a:t>Perrone, Jeanne Joe. “Gender Inequality in Film Infographic for 2018.” </a:t>
            </a:r>
            <a:r>
              <a:rPr lang="en" sz="1000" i="1">
                <a:solidFill>
                  <a:schemeClr val="dk1"/>
                </a:solidFill>
              </a:rPr>
              <a:t>New York Film Academy Blog</a:t>
            </a:r>
            <a:r>
              <a:rPr lang="en" sz="1000">
                <a:solidFill>
                  <a:schemeClr val="dk1"/>
                </a:solidFill>
              </a:rPr>
              <a:t>, 8 Mar. 2018, </a:t>
            </a:r>
            <a:r>
              <a:rPr lang="en" sz="1000" u="sng">
                <a:solidFill>
                  <a:schemeClr val="hlink"/>
                </a:solidFill>
                <a:hlinkClick r:id="rId7"/>
              </a:rPr>
              <a:t>www.nyfa.edu/film-school-blog/gender-inequality-in-film-infographic-updated-in-2018/</a:t>
            </a:r>
            <a:r>
              <a:rPr lang="en" sz="1000">
                <a:solidFill>
                  <a:schemeClr val="dk1"/>
                </a:solidFill>
              </a:rPr>
              <a:t>.</a:t>
            </a:r>
            <a:endParaRPr sz="1000"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None/>
            </a:pPr>
            <a:r>
              <a:rPr lang="en" sz="1000">
                <a:solidFill>
                  <a:schemeClr val="dk1"/>
                </a:solidFill>
              </a:rPr>
              <a:t>“Script Girls, Secretaries and Stereotypes.” </a:t>
            </a:r>
            <a:r>
              <a:rPr lang="en" sz="1000" i="1">
                <a:solidFill>
                  <a:schemeClr val="dk1"/>
                </a:solidFill>
              </a:rPr>
              <a:t>Working IDEAL</a:t>
            </a:r>
            <a:r>
              <a:rPr lang="en" sz="1000">
                <a:solidFill>
                  <a:schemeClr val="dk1"/>
                </a:solidFill>
              </a:rPr>
              <a:t>, </a:t>
            </a:r>
            <a:r>
              <a:rPr lang="en" sz="1000" u="sng">
                <a:solidFill>
                  <a:schemeClr val="hlink"/>
                </a:solidFill>
                <a:hlinkClick r:id="rId8"/>
              </a:rPr>
              <a:t>www.workingideal.com/reelequity/</a:t>
            </a:r>
            <a:r>
              <a:rPr lang="en" sz="1000">
                <a:solidFill>
                  <a:schemeClr val="dk1"/>
                </a:solidFill>
              </a:rPr>
              <a:t>.</a:t>
            </a:r>
            <a:endParaRPr sz="1000"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“Status of Women in the Industry.” </a:t>
            </a:r>
            <a:r>
              <a:rPr lang="en" sz="1000" i="1">
                <a:solidFill>
                  <a:schemeClr val="dk1"/>
                </a:solidFill>
              </a:rPr>
              <a:t>New York Women in Film &amp; Television</a:t>
            </a:r>
            <a:r>
              <a:rPr lang="en" sz="1000">
                <a:solidFill>
                  <a:schemeClr val="dk1"/>
                </a:solidFill>
              </a:rPr>
              <a:t>, 5 Apr. 2019, www.nywift.org/status-of-women-in-the-industry/.</a:t>
            </a:r>
            <a:endParaRPr sz="1000" dirty="0">
              <a:solidFill>
                <a:schemeClr val="dk1"/>
              </a:solidFill>
            </a:endParaRPr>
          </a:p>
          <a:p>
            <a:pPr marL="0" lvl="0" indent="0" algn="l" rtl="0">
              <a:spcBef>
                <a:spcPts val="0"/>
              </a:spcBef>
              <a:spcAft>
                <a:spcPts val="0"/>
              </a:spcAft>
              <a:buNone/>
            </a:pPr>
            <a:endParaRPr sz="1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p:nvPr/>
        </p:nvSpPr>
        <p:spPr>
          <a:xfrm>
            <a:off x="62550" y="45025"/>
            <a:ext cx="90189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Identity </a:t>
            </a:r>
            <a:endParaRPr sz="2400" dirty="0">
              <a:solidFill>
                <a:srgbClr val="FFFFFF"/>
              </a:solidFill>
            </a:endParaRPr>
          </a:p>
        </p:txBody>
      </p:sp>
      <p:sp>
        <p:nvSpPr>
          <p:cNvPr id="63" name="Google Shape;63;p14"/>
          <p:cNvSpPr txBox="1"/>
          <p:nvPr/>
        </p:nvSpPr>
        <p:spPr>
          <a:xfrm>
            <a:off x="88475" y="707150"/>
            <a:ext cx="2979300" cy="205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Digital Media Production</a:t>
            </a:r>
            <a:endParaRPr dirty="0"/>
          </a:p>
        </p:txBody>
      </p:sp>
      <p:sp>
        <p:nvSpPr>
          <p:cNvPr id="64" name="Google Shape;64;p14"/>
          <p:cNvSpPr txBox="1"/>
          <p:nvPr/>
        </p:nvSpPr>
        <p:spPr>
          <a:xfrm>
            <a:off x="88475" y="2803875"/>
            <a:ext cx="2979300" cy="22509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Women’s Issues </a:t>
            </a:r>
            <a:endParaRPr dirty="0"/>
          </a:p>
        </p:txBody>
      </p:sp>
      <p:sp>
        <p:nvSpPr>
          <p:cNvPr id="65" name="Google Shape;65;p14"/>
          <p:cNvSpPr txBox="1"/>
          <p:nvPr/>
        </p:nvSpPr>
        <p:spPr>
          <a:xfrm>
            <a:off x="3067775" y="743875"/>
            <a:ext cx="3129300" cy="21333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Upbringing</a:t>
            </a:r>
            <a:endParaRPr dirty="0"/>
          </a:p>
        </p:txBody>
      </p:sp>
      <p:sp>
        <p:nvSpPr>
          <p:cNvPr id="66" name="Google Shape;66;p14"/>
          <p:cNvSpPr txBox="1"/>
          <p:nvPr/>
        </p:nvSpPr>
        <p:spPr>
          <a:xfrm>
            <a:off x="3142763" y="2914075"/>
            <a:ext cx="2979300" cy="21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Sound and Audio </a:t>
            </a:r>
            <a:endParaRPr dirty="0"/>
          </a:p>
        </p:txBody>
      </p:sp>
      <p:sp>
        <p:nvSpPr>
          <p:cNvPr id="67" name="Google Shape;67;p14"/>
          <p:cNvSpPr txBox="1"/>
          <p:nvPr/>
        </p:nvSpPr>
        <p:spPr>
          <a:xfrm>
            <a:off x="6196900" y="743950"/>
            <a:ext cx="2884500" cy="209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Working in Film or Filmmaking </a:t>
            </a:r>
            <a:endParaRPr dirty="0"/>
          </a:p>
        </p:txBody>
      </p:sp>
      <p:sp>
        <p:nvSpPr>
          <p:cNvPr id="68" name="Google Shape;68;p14"/>
          <p:cNvSpPr txBox="1"/>
          <p:nvPr/>
        </p:nvSpPr>
        <p:spPr>
          <a:xfrm>
            <a:off x="6197050" y="2899375"/>
            <a:ext cx="2884500" cy="21627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#MeToo</a:t>
            </a:r>
            <a:endParaRPr dirty="0"/>
          </a:p>
          <a:p>
            <a:pPr marL="0" lvl="0" indent="0" algn="ctr" rtl="0">
              <a:spcBef>
                <a:spcPts val="0"/>
              </a:spcBef>
              <a:spcAft>
                <a:spcPts val="0"/>
              </a:spcAft>
              <a:buNone/>
            </a:pPr>
            <a:endParaRPr dirty="0"/>
          </a:p>
        </p:txBody>
      </p:sp>
      <p:pic>
        <p:nvPicPr>
          <p:cNvPr id="69" name="Google Shape;69;p14"/>
          <p:cNvPicPr preferRelativeResize="0"/>
          <p:nvPr/>
        </p:nvPicPr>
        <p:blipFill>
          <a:blip r:embed="rId3">
            <a:alphaModFix/>
          </a:blip>
          <a:stretch>
            <a:fillRect/>
          </a:stretch>
        </p:blipFill>
        <p:spPr>
          <a:xfrm>
            <a:off x="915875" y="3267075"/>
            <a:ext cx="1324500" cy="1324500"/>
          </a:xfrm>
          <a:prstGeom prst="rect">
            <a:avLst/>
          </a:prstGeom>
          <a:noFill/>
          <a:ln>
            <a:noFill/>
          </a:ln>
        </p:spPr>
      </p:pic>
      <p:pic>
        <p:nvPicPr>
          <p:cNvPr id="70" name="Google Shape;70;p14"/>
          <p:cNvPicPr preferRelativeResize="0"/>
          <p:nvPr/>
        </p:nvPicPr>
        <p:blipFill>
          <a:blip r:embed="rId4">
            <a:alphaModFix/>
          </a:blip>
          <a:stretch>
            <a:fillRect/>
          </a:stretch>
        </p:blipFill>
        <p:spPr>
          <a:xfrm>
            <a:off x="725638" y="1198288"/>
            <a:ext cx="1704975" cy="1533525"/>
          </a:xfrm>
          <a:prstGeom prst="rect">
            <a:avLst/>
          </a:prstGeom>
          <a:noFill/>
          <a:ln>
            <a:noFill/>
          </a:ln>
        </p:spPr>
      </p:pic>
      <p:pic>
        <p:nvPicPr>
          <p:cNvPr id="71" name="Google Shape;71;p14" descr="New York Stainless Steel Skyline - Cool Cut Map Gift"/>
          <p:cNvPicPr preferRelativeResize="0"/>
          <p:nvPr/>
        </p:nvPicPr>
        <p:blipFill>
          <a:blip r:embed="rId5">
            <a:alphaModFix/>
          </a:blip>
          <a:stretch>
            <a:fillRect/>
          </a:stretch>
        </p:blipFill>
        <p:spPr>
          <a:xfrm>
            <a:off x="3462125" y="1122825"/>
            <a:ext cx="2145334" cy="1609000"/>
          </a:xfrm>
          <a:prstGeom prst="rect">
            <a:avLst/>
          </a:prstGeom>
          <a:noFill/>
          <a:ln>
            <a:noFill/>
          </a:ln>
        </p:spPr>
      </p:pic>
      <p:pic>
        <p:nvPicPr>
          <p:cNvPr id="72" name="Google Shape;72;p14" descr="Image result for microphone transparent background"/>
          <p:cNvPicPr preferRelativeResize="0"/>
          <p:nvPr/>
        </p:nvPicPr>
        <p:blipFill>
          <a:blip r:embed="rId6">
            <a:alphaModFix/>
          </a:blip>
          <a:stretch>
            <a:fillRect/>
          </a:stretch>
        </p:blipFill>
        <p:spPr>
          <a:xfrm>
            <a:off x="3995950" y="3267075"/>
            <a:ext cx="1272925" cy="1731050"/>
          </a:xfrm>
          <a:prstGeom prst="rect">
            <a:avLst/>
          </a:prstGeom>
          <a:noFill/>
          <a:ln>
            <a:noFill/>
          </a:ln>
        </p:spPr>
      </p:pic>
      <p:pic>
        <p:nvPicPr>
          <p:cNvPr id="73" name="Google Shape;73;p14" descr="Related image"/>
          <p:cNvPicPr preferRelativeResize="0"/>
          <p:nvPr/>
        </p:nvPicPr>
        <p:blipFill>
          <a:blip r:embed="rId7">
            <a:alphaModFix/>
          </a:blip>
          <a:stretch>
            <a:fillRect/>
          </a:stretch>
        </p:blipFill>
        <p:spPr>
          <a:xfrm>
            <a:off x="6899375" y="1112575"/>
            <a:ext cx="1704975" cy="1704975"/>
          </a:xfrm>
          <a:prstGeom prst="rect">
            <a:avLst/>
          </a:prstGeom>
          <a:noFill/>
          <a:ln>
            <a:noFill/>
          </a:ln>
        </p:spPr>
      </p:pic>
      <p:pic>
        <p:nvPicPr>
          <p:cNvPr id="74" name="Google Shape;74;p14" descr="Image result for me too transparent"/>
          <p:cNvPicPr preferRelativeResize="0"/>
          <p:nvPr/>
        </p:nvPicPr>
        <p:blipFill>
          <a:blip r:embed="rId8">
            <a:alphaModFix/>
          </a:blip>
          <a:stretch>
            <a:fillRect/>
          </a:stretch>
        </p:blipFill>
        <p:spPr>
          <a:xfrm>
            <a:off x="6843700" y="3470350"/>
            <a:ext cx="1760657" cy="13245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p:nvPr/>
        </p:nvSpPr>
        <p:spPr>
          <a:xfrm>
            <a:off x="6438900" y="815075"/>
            <a:ext cx="2642700" cy="42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pic>
        <p:nvPicPr>
          <p:cNvPr id="80" name="Google Shape;80;p15"/>
          <p:cNvPicPr preferRelativeResize="0"/>
          <p:nvPr/>
        </p:nvPicPr>
        <p:blipFill>
          <a:blip r:embed="rId3">
            <a:alphaModFix/>
          </a:blip>
          <a:stretch>
            <a:fillRect/>
          </a:stretch>
        </p:blipFill>
        <p:spPr>
          <a:xfrm>
            <a:off x="6475775" y="735525"/>
            <a:ext cx="2458800" cy="4128451"/>
          </a:xfrm>
          <a:prstGeom prst="rect">
            <a:avLst/>
          </a:prstGeom>
          <a:noFill/>
          <a:ln>
            <a:noFill/>
          </a:ln>
        </p:spPr>
      </p:pic>
      <p:sp>
        <p:nvSpPr>
          <p:cNvPr id="81" name="Google Shape;81;p15"/>
          <p:cNvSpPr txBox="1"/>
          <p:nvPr/>
        </p:nvSpPr>
        <p:spPr>
          <a:xfrm>
            <a:off x="6606250" y="4870825"/>
            <a:ext cx="2236200" cy="14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Via the Celluloid Ceiling </a:t>
            </a:r>
            <a:endParaRPr sz="1000" dirty="0"/>
          </a:p>
        </p:txBody>
      </p:sp>
      <p:sp>
        <p:nvSpPr>
          <p:cNvPr id="82" name="Google Shape;82;p15"/>
          <p:cNvSpPr txBox="1"/>
          <p:nvPr/>
        </p:nvSpPr>
        <p:spPr>
          <a:xfrm>
            <a:off x="937200" y="4018325"/>
            <a:ext cx="3634800" cy="50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Yellow = Female Nominations </a:t>
            </a:r>
            <a:endParaRPr sz="900" dirty="0"/>
          </a:p>
        </p:txBody>
      </p:sp>
      <p:pic>
        <p:nvPicPr>
          <p:cNvPr id="83" name="Google Shape;83;p15"/>
          <p:cNvPicPr preferRelativeResize="0"/>
          <p:nvPr/>
        </p:nvPicPr>
        <p:blipFill>
          <a:blip r:embed="rId4">
            <a:alphaModFix/>
          </a:blip>
          <a:stretch>
            <a:fillRect/>
          </a:stretch>
        </p:blipFill>
        <p:spPr>
          <a:xfrm>
            <a:off x="0" y="160425"/>
            <a:ext cx="9144000" cy="5560601"/>
          </a:xfrm>
          <a:prstGeom prst="rect">
            <a:avLst/>
          </a:prstGeom>
          <a:noFill/>
          <a:ln>
            <a:noFill/>
          </a:ln>
        </p:spPr>
      </p:pic>
      <p:pic>
        <p:nvPicPr>
          <p:cNvPr id="84" name="Google Shape;84;p15"/>
          <p:cNvPicPr preferRelativeResize="0"/>
          <p:nvPr/>
        </p:nvPicPr>
        <p:blipFill>
          <a:blip r:embed="rId3">
            <a:alphaModFix/>
          </a:blip>
          <a:stretch>
            <a:fillRect/>
          </a:stretch>
        </p:blipFill>
        <p:spPr>
          <a:xfrm>
            <a:off x="6261925" y="618012"/>
            <a:ext cx="2458800" cy="4128451"/>
          </a:xfrm>
          <a:prstGeom prst="rect">
            <a:avLst/>
          </a:prstGeom>
          <a:noFill/>
          <a:ln>
            <a:noFill/>
          </a:ln>
        </p:spPr>
      </p:pic>
      <p:sp>
        <p:nvSpPr>
          <p:cNvPr id="85" name="Google Shape;85;p15"/>
          <p:cNvSpPr txBox="1"/>
          <p:nvPr/>
        </p:nvSpPr>
        <p:spPr>
          <a:xfrm>
            <a:off x="62550" y="0"/>
            <a:ext cx="90189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Why Women Who Produce? </a:t>
            </a:r>
            <a:endParaRPr sz="2400" dirty="0">
              <a:solidFill>
                <a:srgbClr val="FFFFFF"/>
              </a:solidFill>
            </a:endParaRPr>
          </a:p>
        </p:txBody>
      </p:sp>
      <p:pic>
        <p:nvPicPr>
          <p:cNvPr id="86" name="Google Shape;86;p15"/>
          <p:cNvPicPr preferRelativeResize="0"/>
          <p:nvPr/>
        </p:nvPicPr>
        <p:blipFill>
          <a:blip r:embed="rId5">
            <a:alphaModFix/>
          </a:blip>
          <a:stretch>
            <a:fillRect/>
          </a:stretch>
        </p:blipFill>
        <p:spPr>
          <a:xfrm>
            <a:off x="291375" y="618000"/>
            <a:ext cx="5273649" cy="2966424"/>
          </a:xfrm>
          <a:prstGeom prst="rect">
            <a:avLst/>
          </a:prstGeom>
          <a:noFill/>
          <a:ln>
            <a:noFill/>
          </a:ln>
        </p:spPr>
      </p:pic>
      <p:sp>
        <p:nvSpPr>
          <p:cNvPr id="87" name="Google Shape;87;p15"/>
          <p:cNvSpPr txBox="1"/>
          <p:nvPr/>
        </p:nvSpPr>
        <p:spPr>
          <a:xfrm>
            <a:off x="6337825" y="4713950"/>
            <a:ext cx="2382900" cy="258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Via The Celluloid Ceiling </a:t>
            </a:r>
            <a:endParaRPr sz="1000" dirty="0"/>
          </a:p>
        </p:txBody>
      </p:sp>
      <p:pic>
        <p:nvPicPr>
          <p:cNvPr id="88" name="Google Shape;88;p15"/>
          <p:cNvPicPr preferRelativeResize="0"/>
          <p:nvPr/>
        </p:nvPicPr>
        <p:blipFill>
          <a:blip r:embed="rId6">
            <a:alphaModFix/>
          </a:blip>
          <a:stretch>
            <a:fillRect/>
          </a:stretch>
        </p:blipFill>
        <p:spPr>
          <a:xfrm>
            <a:off x="726938" y="3584426"/>
            <a:ext cx="4297824" cy="159357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p:nvPr/>
        </p:nvSpPr>
        <p:spPr>
          <a:xfrm>
            <a:off x="22700" y="38475"/>
            <a:ext cx="9121200" cy="5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4" name="Google Shape;94;p16"/>
          <p:cNvSpPr txBox="1"/>
          <p:nvPr/>
        </p:nvSpPr>
        <p:spPr>
          <a:xfrm>
            <a:off x="62550" y="45025"/>
            <a:ext cx="90189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t>Producers Interviewed</a:t>
            </a:r>
            <a:endParaRPr sz="2400" dirty="0"/>
          </a:p>
        </p:txBody>
      </p:sp>
      <p:pic>
        <p:nvPicPr>
          <p:cNvPr id="95" name="Google Shape;95;p16"/>
          <p:cNvPicPr preferRelativeResize="0"/>
          <p:nvPr/>
        </p:nvPicPr>
        <p:blipFill rotWithShape="1">
          <a:blip r:embed="rId3">
            <a:alphaModFix/>
          </a:blip>
          <a:srcRect b="8775"/>
          <a:stretch/>
        </p:blipFill>
        <p:spPr>
          <a:xfrm>
            <a:off x="11300" y="0"/>
            <a:ext cx="9144000" cy="5143501"/>
          </a:xfrm>
          <a:prstGeom prst="rect">
            <a:avLst/>
          </a:prstGeom>
          <a:noFill/>
          <a:ln>
            <a:noFill/>
          </a:ln>
        </p:spPr>
      </p:pic>
      <p:sp>
        <p:nvSpPr>
          <p:cNvPr id="96" name="Google Shape;96;p16"/>
          <p:cNvSpPr txBox="1"/>
          <p:nvPr/>
        </p:nvSpPr>
        <p:spPr>
          <a:xfrm>
            <a:off x="2196950" y="1319452"/>
            <a:ext cx="4738800" cy="8169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Kati Johnston</a:t>
            </a:r>
            <a:r>
              <a:rPr lang="en" dirty="0">
                <a:solidFill>
                  <a:schemeClr val="dk1"/>
                </a:solidFill>
              </a:rPr>
              <a:t> is an Executive Producer on the CBS TV Show Bull. Her credits include Law and Order and The Naked Brothers Band. </a:t>
            </a:r>
            <a:endParaRPr dirty="0">
              <a:solidFill>
                <a:schemeClr val="dk1"/>
              </a:solidFill>
            </a:endParaRPr>
          </a:p>
          <a:p>
            <a:pPr marL="0" lvl="0" indent="0" algn="l" rtl="0">
              <a:spcBef>
                <a:spcPts val="0"/>
              </a:spcBef>
              <a:spcAft>
                <a:spcPts val="0"/>
              </a:spcAft>
              <a:buNone/>
            </a:pPr>
            <a:endParaRPr b="1" dirty="0"/>
          </a:p>
        </p:txBody>
      </p:sp>
      <p:sp>
        <p:nvSpPr>
          <p:cNvPr id="97" name="Google Shape;97;p16"/>
          <p:cNvSpPr txBox="1"/>
          <p:nvPr/>
        </p:nvSpPr>
        <p:spPr>
          <a:xfrm>
            <a:off x="2213900" y="2136350"/>
            <a:ext cx="4738800" cy="10377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Willa Goldfeder</a:t>
            </a:r>
            <a:r>
              <a:rPr lang="en" dirty="0">
                <a:solidFill>
                  <a:schemeClr val="dk1"/>
                </a:solidFill>
              </a:rPr>
              <a:t> is a Commercial Line Producer who has worked on ads for companies including Nike, Google, and the MLB. </a:t>
            </a:r>
            <a:endParaRPr dirty="0">
              <a:solidFill>
                <a:schemeClr val="dk1"/>
              </a:solidFill>
            </a:endParaRPr>
          </a:p>
          <a:p>
            <a:pPr marL="0" lvl="0" indent="0" algn="l" rtl="0">
              <a:spcBef>
                <a:spcPts val="0"/>
              </a:spcBef>
              <a:spcAft>
                <a:spcPts val="0"/>
              </a:spcAft>
              <a:buNone/>
            </a:pPr>
            <a:endParaRPr b="1" dirty="0"/>
          </a:p>
        </p:txBody>
      </p:sp>
      <p:sp>
        <p:nvSpPr>
          <p:cNvPr id="98" name="Google Shape;98;p16"/>
          <p:cNvSpPr txBox="1"/>
          <p:nvPr/>
        </p:nvSpPr>
        <p:spPr>
          <a:xfrm>
            <a:off x="2208250" y="3116700"/>
            <a:ext cx="4738800" cy="10377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Celia Costas</a:t>
            </a:r>
            <a:r>
              <a:rPr lang="en">
                <a:solidFill>
                  <a:schemeClr val="dk1"/>
                </a:solidFill>
              </a:rPr>
              <a:t> is an Emmy award winning Executive Producer for her work on the HBO’s Angel’s in America. Some of her credits include A Quiet Place and Zoolander. </a:t>
            </a:r>
            <a:endParaRPr dirty="0">
              <a:solidFill>
                <a:schemeClr val="dk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a:t> </a:t>
            </a:r>
            <a:endParaRPr dirty="0"/>
          </a:p>
        </p:txBody>
      </p:sp>
      <p:sp>
        <p:nvSpPr>
          <p:cNvPr id="99" name="Google Shape;99;p16"/>
          <p:cNvSpPr txBox="1"/>
          <p:nvPr/>
        </p:nvSpPr>
        <p:spPr>
          <a:xfrm>
            <a:off x="62550" y="45025"/>
            <a:ext cx="90189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Producers Interviewed</a:t>
            </a:r>
            <a:endParaRPr sz="2400" dirty="0">
              <a:solidFill>
                <a:srgbClr val="FFFFFF"/>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p:nvPr/>
        </p:nvSpPr>
        <p:spPr>
          <a:xfrm>
            <a:off x="22700" y="38475"/>
            <a:ext cx="9121200" cy="5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pic>
        <p:nvPicPr>
          <p:cNvPr id="105" name="Google Shape;105;p17"/>
          <p:cNvPicPr preferRelativeResize="0"/>
          <p:nvPr/>
        </p:nvPicPr>
        <p:blipFill rotWithShape="1">
          <a:blip r:embed="rId3">
            <a:alphaModFix/>
          </a:blip>
          <a:srcRect b="8775"/>
          <a:stretch/>
        </p:blipFill>
        <p:spPr>
          <a:xfrm>
            <a:off x="22700" y="38475"/>
            <a:ext cx="9121199" cy="5105025"/>
          </a:xfrm>
          <a:prstGeom prst="rect">
            <a:avLst/>
          </a:prstGeom>
          <a:noFill/>
          <a:ln>
            <a:noFill/>
          </a:ln>
        </p:spPr>
      </p:pic>
      <p:sp>
        <p:nvSpPr>
          <p:cNvPr id="106" name="Google Shape;106;p17"/>
          <p:cNvSpPr txBox="1"/>
          <p:nvPr/>
        </p:nvSpPr>
        <p:spPr>
          <a:xfrm>
            <a:off x="22700" y="38475"/>
            <a:ext cx="91212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Producers Interviewed</a:t>
            </a:r>
            <a:endParaRPr sz="2400" dirty="0">
              <a:solidFill>
                <a:srgbClr val="FFFFFF"/>
              </a:solidFill>
            </a:endParaRPr>
          </a:p>
        </p:txBody>
      </p:sp>
      <p:sp>
        <p:nvSpPr>
          <p:cNvPr id="107" name="Google Shape;107;p17"/>
          <p:cNvSpPr txBox="1"/>
          <p:nvPr/>
        </p:nvSpPr>
        <p:spPr>
          <a:xfrm>
            <a:off x="2026725" y="1438663"/>
            <a:ext cx="4738800" cy="6933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Deb Dyer </a:t>
            </a:r>
            <a:r>
              <a:rPr lang="en"/>
              <a:t>is a Producer and Production Accountant. She is partners with Celia Costas.  </a:t>
            </a:r>
            <a:endParaRPr dirty="0"/>
          </a:p>
        </p:txBody>
      </p:sp>
      <p:sp>
        <p:nvSpPr>
          <p:cNvPr id="108" name="Google Shape;108;p17"/>
          <p:cNvSpPr txBox="1"/>
          <p:nvPr/>
        </p:nvSpPr>
        <p:spPr>
          <a:xfrm>
            <a:off x="2026725" y="2131963"/>
            <a:ext cx="4738800" cy="10377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Molly Allen</a:t>
            </a:r>
            <a:r>
              <a:rPr lang="en"/>
              <a:t> is an Executive Producer working in Hollywood on films. Her credits include Fences and Iron Man. </a:t>
            </a:r>
            <a:r>
              <a:rPr lang="en" b="1"/>
              <a:t> </a:t>
            </a:r>
            <a:endParaRPr dirty="0"/>
          </a:p>
        </p:txBody>
      </p:sp>
      <p:sp>
        <p:nvSpPr>
          <p:cNvPr id="109" name="Google Shape;109;p17"/>
          <p:cNvSpPr txBox="1"/>
          <p:nvPr/>
        </p:nvSpPr>
        <p:spPr>
          <a:xfrm>
            <a:off x="2026725" y="3158950"/>
            <a:ext cx="4738800" cy="10377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Kelsi Russell </a:t>
            </a:r>
            <a:r>
              <a:rPr lang="en"/>
              <a:t>is a Production Supervisor and Coordinator who currently works in TV. Her credits include TV shows like 30 Rock and Orange is the New Black.</a:t>
            </a:r>
            <a:endParaRPr dirty="0"/>
          </a:p>
          <a:p>
            <a:pPr marL="0" lvl="0" indent="0" algn="l" rtl="0">
              <a:spcBef>
                <a:spcPts val="0"/>
              </a:spcBef>
              <a:spcAft>
                <a:spcPts val="0"/>
              </a:spcAft>
              <a:buNone/>
            </a:pPr>
            <a:r>
              <a:rPr lang="en" b="1"/>
              <a:t> </a:t>
            </a: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8"/>
          <p:cNvPicPr preferRelativeResize="0"/>
          <p:nvPr/>
        </p:nvPicPr>
        <p:blipFill rotWithShape="1">
          <a:blip r:embed="rId5">
            <a:alphaModFix/>
          </a:blip>
          <a:srcRect b="8775"/>
          <a:stretch/>
        </p:blipFill>
        <p:spPr>
          <a:xfrm>
            <a:off x="22801" y="-170753"/>
            <a:ext cx="9121199" cy="5105025"/>
          </a:xfrm>
          <a:prstGeom prst="rect">
            <a:avLst/>
          </a:prstGeom>
          <a:noFill/>
          <a:ln>
            <a:noFill/>
          </a:ln>
        </p:spPr>
      </p:pic>
      <p:sp>
        <p:nvSpPr>
          <p:cNvPr id="115" name="Google Shape;115;p18"/>
          <p:cNvSpPr txBox="1"/>
          <p:nvPr/>
        </p:nvSpPr>
        <p:spPr>
          <a:xfrm>
            <a:off x="62550" y="45025"/>
            <a:ext cx="90189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Competition Among Women in the Industry </a:t>
            </a:r>
            <a:endParaRPr sz="2400" dirty="0">
              <a:solidFill>
                <a:srgbClr val="FFFFFF"/>
              </a:solidFill>
            </a:endParaRPr>
          </a:p>
        </p:txBody>
      </p:sp>
      <p:sp>
        <p:nvSpPr>
          <p:cNvPr id="116" name="Google Shape;116;p18"/>
          <p:cNvSpPr txBox="1"/>
          <p:nvPr/>
        </p:nvSpPr>
        <p:spPr>
          <a:xfrm>
            <a:off x="107500" y="1355100"/>
            <a:ext cx="3417900" cy="25281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 often feel more pressure and intensity from the women I’m in meetings with. Because the scrutiny is on them: If you are favoring a woman, are you doing that just because you are a woman or not? So I think that’s actually the biggest thing that needs to be fixed in Hollywood. Not having women be afraid of other women would be a very nice thing to happen.”</a:t>
            </a:r>
            <a:endParaRPr dirty="0"/>
          </a:p>
          <a:p>
            <a:pPr marL="914400" lvl="1" indent="-317500" algn="l" rtl="0">
              <a:spcBef>
                <a:spcPts val="0"/>
              </a:spcBef>
              <a:spcAft>
                <a:spcPts val="0"/>
              </a:spcAft>
              <a:buClr>
                <a:srgbClr val="000000"/>
              </a:buClr>
              <a:buSzPts val="1400"/>
              <a:buChar char="○"/>
            </a:pPr>
            <a:r>
              <a:rPr lang="en" i="1"/>
              <a:t>Leigh Janiak, writer, director, “Honeymoon”</a:t>
            </a:r>
            <a:endParaRPr dirty="0"/>
          </a:p>
        </p:txBody>
      </p:sp>
      <p:sp>
        <p:nvSpPr>
          <p:cNvPr id="117" name="Google Shape;117;p18"/>
          <p:cNvSpPr txBox="1"/>
          <p:nvPr/>
        </p:nvSpPr>
        <p:spPr>
          <a:xfrm>
            <a:off x="6081450" y="1355100"/>
            <a:ext cx="3000000" cy="30000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chemeClr val="dk1"/>
                </a:solidFill>
              </a:rPr>
              <a:t>The Reality in New York City TV and Film</a:t>
            </a:r>
            <a:endParaRPr sz="1800" b="1" u="sng" dirty="0">
              <a:solidFill>
                <a:schemeClr val="dk1"/>
              </a:solidFill>
            </a:endParaRPr>
          </a:p>
          <a:p>
            <a:pPr marL="457200" lvl="0" indent="-342900" algn="l" rtl="0">
              <a:lnSpc>
                <a:spcPct val="150000"/>
              </a:lnSpc>
              <a:spcBef>
                <a:spcPts val="0"/>
              </a:spcBef>
              <a:spcAft>
                <a:spcPts val="0"/>
              </a:spcAft>
              <a:buClr>
                <a:schemeClr val="dk1"/>
              </a:buClr>
              <a:buSzPts val="1800"/>
              <a:buChar char="★"/>
            </a:pPr>
            <a:r>
              <a:rPr lang="en" sz="1800">
                <a:solidFill>
                  <a:schemeClr val="dk1"/>
                </a:solidFill>
              </a:rPr>
              <a:t>Community and its role. </a:t>
            </a:r>
            <a:endParaRPr sz="1800" dirty="0">
              <a:solidFill>
                <a:schemeClr val="dk1"/>
              </a:solidFill>
            </a:endParaRPr>
          </a:p>
          <a:p>
            <a:pPr marL="457200" lvl="0" indent="-342900" algn="l" rtl="0">
              <a:lnSpc>
                <a:spcPct val="150000"/>
              </a:lnSpc>
              <a:spcBef>
                <a:spcPts val="0"/>
              </a:spcBef>
              <a:spcAft>
                <a:spcPts val="0"/>
              </a:spcAft>
              <a:buClr>
                <a:schemeClr val="dk1"/>
              </a:buClr>
              <a:buSzPts val="1800"/>
              <a:buChar char="★"/>
            </a:pPr>
            <a:r>
              <a:rPr lang="en" sz="1800">
                <a:solidFill>
                  <a:schemeClr val="dk1"/>
                </a:solidFill>
              </a:rPr>
              <a:t>Changing Culture as a result of the #MeToo movement </a:t>
            </a:r>
            <a:endParaRPr dirty="0"/>
          </a:p>
        </p:txBody>
      </p:sp>
      <p:pic>
        <p:nvPicPr>
          <p:cNvPr id="118" name="Google Shape;118;p18"/>
          <p:cNvPicPr preferRelativeResize="0"/>
          <p:nvPr/>
        </p:nvPicPr>
        <p:blipFill>
          <a:blip r:embed="rId6">
            <a:alphaModFix/>
          </a:blip>
          <a:stretch>
            <a:fillRect/>
          </a:stretch>
        </p:blipFill>
        <p:spPr>
          <a:xfrm>
            <a:off x="3587550" y="1355088"/>
            <a:ext cx="2431751" cy="2143775"/>
          </a:xfrm>
          <a:prstGeom prst="rect">
            <a:avLst/>
          </a:prstGeom>
          <a:noFill/>
          <a:ln>
            <a:noFill/>
          </a:ln>
        </p:spPr>
      </p:pic>
      <p:sp>
        <p:nvSpPr>
          <p:cNvPr id="119" name="Google Shape;119;p18"/>
          <p:cNvSpPr txBox="1"/>
          <p:nvPr/>
        </p:nvSpPr>
        <p:spPr>
          <a:xfrm>
            <a:off x="3687200" y="3498850"/>
            <a:ext cx="2332200" cy="231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Via the Celluloid Ceiling </a:t>
            </a:r>
            <a:endParaRPr sz="1000" dirty="0">
              <a:solidFill>
                <a:schemeClr val="dk1"/>
              </a:solidFill>
            </a:endParaRPr>
          </a:p>
        </p:txBody>
      </p:sp>
      <p:pic>
        <p:nvPicPr>
          <p:cNvPr id="5" name="Competition_Clip.mp3">
            <a:hlinkClick r:id="" action="ppaction://media"/>
            <a:extLst>
              <a:ext uri="{FF2B5EF4-FFF2-40B4-BE49-F238E27FC236}">
                <a16:creationId xmlns:a16="http://schemas.microsoft.com/office/drawing/2014/main" xmlns="" id="{9207A7B9-6991-2C47-8A95-5F43216A7A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77000" y="372985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9"/>
          <p:cNvPicPr preferRelativeResize="0"/>
          <p:nvPr/>
        </p:nvPicPr>
        <p:blipFill rotWithShape="1">
          <a:blip r:embed="rId5">
            <a:alphaModFix/>
          </a:blip>
          <a:srcRect b="8775"/>
          <a:stretch/>
        </p:blipFill>
        <p:spPr>
          <a:xfrm>
            <a:off x="22700" y="38475"/>
            <a:ext cx="9121199" cy="5105025"/>
          </a:xfrm>
          <a:prstGeom prst="rect">
            <a:avLst/>
          </a:prstGeom>
          <a:noFill/>
          <a:ln>
            <a:noFill/>
          </a:ln>
        </p:spPr>
      </p:pic>
      <p:sp>
        <p:nvSpPr>
          <p:cNvPr id="125" name="Google Shape;125;p19"/>
          <p:cNvSpPr txBox="1"/>
          <p:nvPr/>
        </p:nvSpPr>
        <p:spPr>
          <a:xfrm>
            <a:off x="62550" y="45025"/>
            <a:ext cx="90189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Motherhood vs. The Media Industry</a:t>
            </a:r>
            <a:endParaRPr sz="2400" dirty="0">
              <a:solidFill>
                <a:srgbClr val="FFFFFF"/>
              </a:solidFill>
            </a:endParaRPr>
          </a:p>
        </p:txBody>
      </p:sp>
      <p:sp>
        <p:nvSpPr>
          <p:cNvPr id="126" name="Google Shape;126;p19"/>
          <p:cNvSpPr txBox="1"/>
          <p:nvPr/>
        </p:nvSpPr>
        <p:spPr>
          <a:xfrm>
            <a:off x="4572000" y="1807226"/>
            <a:ext cx="4366800" cy="19413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chemeClr val="dk1"/>
              </a:solidFill>
            </a:endParaRPr>
          </a:p>
          <a:p>
            <a:pPr marL="457200" lvl="0" indent="-342900" algn="l" rtl="0">
              <a:spcBef>
                <a:spcPts val="0"/>
              </a:spcBef>
              <a:spcAft>
                <a:spcPts val="0"/>
              </a:spcAft>
              <a:buClr>
                <a:schemeClr val="dk1"/>
              </a:buClr>
              <a:buSzPts val="1800"/>
              <a:buChar char="★"/>
            </a:pPr>
            <a:r>
              <a:rPr lang="en" sz="1800" dirty="0">
                <a:solidFill>
                  <a:schemeClr val="dk1"/>
                </a:solidFill>
              </a:rPr>
              <a:t>“I don’t have a personal life”</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dirty="0">
                <a:solidFill>
                  <a:schemeClr val="dk1"/>
                </a:solidFill>
              </a:rPr>
              <a:t>Judgement by Co-workers </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dirty="0">
                <a:solidFill>
                  <a:schemeClr val="dk1"/>
                </a:solidFill>
              </a:rPr>
              <a:t>The idea of being absent </a:t>
            </a:r>
            <a:endParaRPr sz="1800" dirty="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Social construct of what “Motherhood” should look like. </a:t>
            </a:r>
            <a:endParaRPr sz="1800" dirty="0"/>
          </a:p>
        </p:txBody>
      </p:sp>
      <p:sp>
        <p:nvSpPr>
          <p:cNvPr id="127" name="Google Shape;127;p19"/>
          <p:cNvSpPr txBox="1"/>
          <p:nvPr/>
        </p:nvSpPr>
        <p:spPr>
          <a:xfrm>
            <a:off x="786975" y="1139600"/>
            <a:ext cx="3000000" cy="30885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dirty="0"/>
          </a:p>
          <a:p>
            <a:pPr marL="0" lvl="0" indent="0" algn="l" rtl="0">
              <a:lnSpc>
                <a:spcPct val="115000"/>
              </a:lnSpc>
              <a:spcBef>
                <a:spcPts val="0"/>
              </a:spcBef>
              <a:spcAft>
                <a:spcPts val="0"/>
              </a:spcAft>
              <a:buNone/>
            </a:pPr>
            <a:r>
              <a:rPr lang="en" sz="1200"/>
              <a:t>“My husband is shooting a movie, and our son is 3, and everyone around him is not going, ‘Oh, my god, what are you going to do with your son?’ We give fathers all kinds of permission to focus on their work, to be creatively consumed, but mothers with that same determination make everyone uneasy. The guilt is unreal.”</a:t>
            </a:r>
            <a:endParaRPr sz="1200" dirty="0"/>
          </a:p>
          <a:p>
            <a:pPr marL="914400" lvl="0" indent="-304800" algn="l" rtl="0">
              <a:lnSpc>
                <a:spcPct val="115000"/>
              </a:lnSpc>
              <a:spcBef>
                <a:spcPts val="0"/>
              </a:spcBef>
              <a:spcAft>
                <a:spcPts val="0"/>
              </a:spcAft>
              <a:buSzPts val="1200"/>
              <a:buChar char="●"/>
            </a:pPr>
            <a:r>
              <a:rPr lang="en" sz="1200" i="1"/>
              <a:t>Miranda July, writer, director, actress, “Me and You and Everyone We Know,” “The Future”</a:t>
            </a:r>
            <a:endParaRPr sz="1200" i="1" dirty="0"/>
          </a:p>
        </p:txBody>
      </p:sp>
      <p:pic>
        <p:nvPicPr>
          <p:cNvPr id="3" name="Motherhood_Clip.mp3">
            <a:hlinkClick r:id="" action="ppaction://media"/>
            <a:extLst>
              <a:ext uri="{FF2B5EF4-FFF2-40B4-BE49-F238E27FC236}">
                <a16:creationId xmlns:a16="http://schemas.microsoft.com/office/drawing/2014/main" xmlns="" id="{4E62E543-24D3-6F4D-B70E-A5735C6F32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0501" y="3748526"/>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0"/>
          <p:cNvPicPr preferRelativeResize="0"/>
          <p:nvPr/>
        </p:nvPicPr>
        <p:blipFill rotWithShape="1">
          <a:blip r:embed="rId5">
            <a:alphaModFix/>
          </a:blip>
          <a:srcRect b="8775"/>
          <a:stretch/>
        </p:blipFill>
        <p:spPr>
          <a:xfrm>
            <a:off x="22801" y="38475"/>
            <a:ext cx="9121199" cy="5105025"/>
          </a:xfrm>
          <a:prstGeom prst="rect">
            <a:avLst/>
          </a:prstGeom>
          <a:noFill/>
          <a:ln>
            <a:noFill/>
          </a:ln>
        </p:spPr>
      </p:pic>
      <p:sp>
        <p:nvSpPr>
          <p:cNvPr id="133" name="Google Shape;133;p20"/>
          <p:cNvSpPr txBox="1"/>
          <p:nvPr/>
        </p:nvSpPr>
        <p:spPr>
          <a:xfrm>
            <a:off x="62550" y="45025"/>
            <a:ext cx="90189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The Impact of the #MeToo Movement </a:t>
            </a:r>
            <a:endParaRPr sz="2400" dirty="0">
              <a:solidFill>
                <a:srgbClr val="FFFFFF"/>
              </a:solidFill>
            </a:endParaRPr>
          </a:p>
        </p:txBody>
      </p:sp>
      <p:sp>
        <p:nvSpPr>
          <p:cNvPr id="134" name="Google Shape;134;p20"/>
          <p:cNvSpPr txBox="1"/>
          <p:nvPr/>
        </p:nvSpPr>
        <p:spPr>
          <a:xfrm>
            <a:off x="254275" y="969349"/>
            <a:ext cx="4167300" cy="4059851"/>
          </a:xfrm>
          <a:prstGeom prst="rect">
            <a:avLst/>
          </a:prstGeom>
          <a:solidFill>
            <a:srgbClr val="E06666"/>
          </a:solid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dirty="0"/>
              <a:t>The Beginning of change</a:t>
            </a:r>
            <a:endParaRPr sz="1800" dirty="0"/>
          </a:p>
          <a:p>
            <a:pPr marL="914400" lvl="1" indent="-342900" algn="l" rtl="0">
              <a:spcBef>
                <a:spcPts val="0"/>
              </a:spcBef>
              <a:spcAft>
                <a:spcPts val="0"/>
              </a:spcAft>
              <a:buSzPts val="1800"/>
              <a:buChar char="○"/>
            </a:pPr>
            <a:r>
              <a:rPr lang="en" sz="1800" dirty="0" err="1"/>
              <a:t>Oped</a:t>
            </a:r>
            <a:r>
              <a:rPr lang="en" sz="1800" dirty="0"/>
              <a:t> up channels of communication </a:t>
            </a:r>
            <a:endParaRPr sz="1800" dirty="0"/>
          </a:p>
          <a:p>
            <a:pPr marL="457200" lvl="0" indent="-342900" algn="l" rtl="0">
              <a:spcBef>
                <a:spcPts val="0"/>
              </a:spcBef>
              <a:spcAft>
                <a:spcPts val="0"/>
              </a:spcAft>
              <a:buSzPts val="1800"/>
              <a:buChar char="★"/>
            </a:pPr>
            <a:r>
              <a:rPr lang="en" sz="1800" dirty="0"/>
              <a:t>“A huge win”</a:t>
            </a:r>
            <a:endParaRPr sz="1800" dirty="0"/>
          </a:p>
          <a:p>
            <a:pPr marL="457200" lvl="0" indent="-342900" algn="l" rtl="0">
              <a:spcBef>
                <a:spcPts val="0"/>
              </a:spcBef>
              <a:spcAft>
                <a:spcPts val="0"/>
              </a:spcAft>
              <a:buSzPts val="1800"/>
              <a:buChar char="★"/>
            </a:pPr>
            <a:r>
              <a:rPr lang="en" sz="1800" dirty="0"/>
              <a:t>Change in on-set culture</a:t>
            </a:r>
            <a:endParaRPr sz="1800" dirty="0"/>
          </a:p>
          <a:p>
            <a:pPr marL="914400" lvl="1" indent="-342900" algn="l" rtl="0">
              <a:spcBef>
                <a:spcPts val="0"/>
              </a:spcBef>
              <a:spcAft>
                <a:spcPts val="0"/>
              </a:spcAft>
              <a:buSzPts val="1800"/>
              <a:buChar char="○"/>
            </a:pPr>
            <a:r>
              <a:rPr lang="en" sz="1800" dirty="0"/>
              <a:t>Title IX training taken more seriously </a:t>
            </a:r>
            <a:endParaRPr sz="1800" dirty="0"/>
          </a:p>
          <a:p>
            <a:pPr marL="457200" lvl="0" indent="-342900" algn="l" rtl="0">
              <a:spcBef>
                <a:spcPts val="0"/>
              </a:spcBef>
              <a:spcAft>
                <a:spcPts val="0"/>
              </a:spcAft>
              <a:buSzPts val="1800"/>
              <a:buChar char="★"/>
            </a:pPr>
            <a:r>
              <a:rPr lang="en" sz="1800" dirty="0"/>
              <a:t>#</a:t>
            </a:r>
            <a:r>
              <a:rPr lang="en" sz="1800" dirty="0" err="1"/>
              <a:t>MeToo</a:t>
            </a:r>
            <a:r>
              <a:rPr lang="en" sz="1800" dirty="0"/>
              <a:t> movement does focus on women working in front of the camera, not those behind </a:t>
            </a:r>
          </a:p>
          <a:p>
            <a:pPr marL="457200" lvl="0" indent="-342900" algn="l" rtl="0">
              <a:spcBef>
                <a:spcPts val="0"/>
              </a:spcBef>
              <a:spcAft>
                <a:spcPts val="0"/>
              </a:spcAft>
              <a:buSzPts val="1800"/>
              <a:buChar char="★"/>
            </a:pPr>
            <a:r>
              <a:rPr lang="en" sz="1800" b="1" dirty="0"/>
              <a:t>Put a spotlight on the film </a:t>
            </a:r>
            <a:r>
              <a:rPr lang="en" sz="1800" b="1" dirty="0" err="1"/>
              <a:t>indus</a:t>
            </a:r>
            <a:r>
              <a:rPr lang="en-US" sz="1800" b="1" dirty="0"/>
              <a:t>t</a:t>
            </a:r>
            <a:r>
              <a:rPr lang="en" sz="1800" b="1" dirty="0" smtClean="0"/>
              <a:t>ry.</a:t>
            </a:r>
          </a:p>
          <a:p>
            <a:pPr marL="457200" lvl="0" indent="-342900" algn="l" rtl="0">
              <a:spcBef>
                <a:spcPts val="0"/>
              </a:spcBef>
              <a:spcAft>
                <a:spcPts val="0"/>
              </a:spcAft>
              <a:buSzPts val="1800"/>
              <a:buChar char="★"/>
            </a:pPr>
            <a:r>
              <a:rPr lang="en" sz="1800" b="1" dirty="0" smtClean="0"/>
              <a:t>Call </a:t>
            </a:r>
            <a:r>
              <a:rPr lang="en" sz="1800" b="1" dirty="0"/>
              <a:t>for </a:t>
            </a:r>
            <a:r>
              <a:rPr lang="en" sz="1800" b="1" dirty="0" smtClean="0"/>
              <a:t>Diversity</a:t>
            </a:r>
            <a:endParaRPr lang="en" sz="1800" b="1" dirty="0"/>
          </a:p>
          <a:p>
            <a:pPr marL="457200" lvl="3" indent="-342900">
              <a:buSzPts val="1800"/>
              <a:buChar char="★"/>
            </a:pPr>
            <a:endParaRPr sz="1800" b="1" dirty="0"/>
          </a:p>
        </p:txBody>
      </p:sp>
      <p:pic>
        <p:nvPicPr>
          <p:cNvPr id="135" name="Google Shape;135;p20"/>
          <p:cNvPicPr preferRelativeResize="0"/>
          <p:nvPr/>
        </p:nvPicPr>
        <p:blipFill>
          <a:blip r:embed="rId6">
            <a:alphaModFix/>
          </a:blip>
          <a:stretch>
            <a:fillRect/>
          </a:stretch>
        </p:blipFill>
        <p:spPr>
          <a:xfrm>
            <a:off x="4465125" y="696863"/>
            <a:ext cx="4616327" cy="2283824"/>
          </a:xfrm>
          <a:prstGeom prst="rect">
            <a:avLst/>
          </a:prstGeom>
          <a:noFill/>
          <a:ln>
            <a:noFill/>
          </a:ln>
        </p:spPr>
      </p:pic>
      <p:pic>
        <p:nvPicPr>
          <p:cNvPr id="136" name="Google Shape;136;p20"/>
          <p:cNvPicPr preferRelativeResize="0"/>
          <p:nvPr/>
        </p:nvPicPr>
        <p:blipFill>
          <a:blip r:embed="rId7">
            <a:alphaModFix/>
          </a:blip>
          <a:stretch>
            <a:fillRect/>
          </a:stretch>
        </p:blipFill>
        <p:spPr>
          <a:xfrm>
            <a:off x="4520675" y="2934850"/>
            <a:ext cx="4560775" cy="2208650"/>
          </a:xfrm>
          <a:prstGeom prst="rect">
            <a:avLst/>
          </a:prstGeom>
          <a:noFill/>
          <a:ln>
            <a:noFill/>
          </a:ln>
        </p:spPr>
      </p:pic>
      <p:pic>
        <p:nvPicPr>
          <p:cNvPr id="2" name="#MeToo_Clip.mp3">
            <a:hlinkClick r:id="" action="ppaction://media"/>
            <a:extLst>
              <a:ext uri="{FF2B5EF4-FFF2-40B4-BE49-F238E27FC236}">
                <a16:creationId xmlns:a16="http://schemas.microsoft.com/office/drawing/2014/main" xmlns="" id="{B56D9535-9716-F149-82A9-0294E4E0D1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2376" y="4077462"/>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1"/>
          <p:cNvPicPr preferRelativeResize="0"/>
          <p:nvPr/>
        </p:nvPicPr>
        <p:blipFill rotWithShape="1">
          <a:blip r:embed="rId5">
            <a:alphaModFix/>
          </a:blip>
          <a:srcRect b="8775"/>
          <a:stretch/>
        </p:blipFill>
        <p:spPr>
          <a:xfrm>
            <a:off x="22801" y="38475"/>
            <a:ext cx="9121199" cy="5105025"/>
          </a:xfrm>
          <a:prstGeom prst="rect">
            <a:avLst/>
          </a:prstGeom>
          <a:noFill/>
          <a:ln>
            <a:noFill/>
          </a:ln>
        </p:spPr>
      </p:pic>
      <p:sp>
        <p:nvSpPr>
          <p:cNvPr id="142" name="Google Shape;142;p21"/>
          <p:cNvSpPr txBox="1"/>
          <p:nvPr/>
        </p:nvSpPr>
        <p:spPr>
          <a:xfrm>
            <a:off x="62550" y="45025"/>
            <a:ext cx="9018900" cy="618000"/>
          </a:xfrm>
          <a:prstGeom prst="rect">
            <a:avLst/>
          </a:prstGeom>
          <a:solidFill>
            <a:srgbClr val="E0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Why Are So Many Women Producing?</a:t>
            </a:r>
            <a:endParaRPr sz="2400" dirty="0">
              <a:solidFill>
                <a:srgbClr val="FFFFFF"/>
              </a:solidFill>
            </a:endParaRPr>
          </a:p>
        </p:txBody>
      </p:sp>
      <p:sp>
        <p:nvSpPr>
          <p:cNvPr id="143" name="Google Shape;143;p21"/>
          <p:cNvSpPr txBox="1"/>
          <p:nvPr/>
        </p:nvSpPr>
        <p:spPr>
          <a:xfrm>
            <a:off x="1982400" y="1637100"/>
            <a:ext cx="5179200" cy="1869300"/>
          </a:xfrm>
          <a:prstGeom prst="rect">
            <a:avLst/>
          </a:prstGeom>
          <a:solidFill>
            <a:srgbClr val="E06666"/>
          </a:solid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sz="1800">
                <a:solidFill>
                  <a:schemeClr val="dk1"/>
                </a:solidFill>
              </a:rPr>
              <a:t>The job of a producer is typically rooted in multitasking and communication </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An emphasis on nurturing </a:t>
            </a:r>
            <a:endParaRPr sz="1800" dirty="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Traditional roles for women </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Rooted in gender stereotypes </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Unions are taking on more women </a:t>
            </a:r>
            <a:endParaRPr sz="1800" dirty="0">
              <a:solidFill>
                <a:schemeClr val="dk1"/>
              </a:solidFill>
            </a:endParaRPr>
          </a:p>
        </p:txBody>
      </p:sp>
      <p:pic>
        <p:nvPicPr>
          <p:cNvPr id="3" name="Success_Clip_NEW.mp3">
            <a:hlinkClick r:id="" action="ppaction://media"/>
            <a:extLst>
              <a:ext uri="{FF2B5EF4-FFF2-40B4-BE49-F238E27FC236}">
                <a16:creationId xmlns:a16="http://schemas.microsoft.com/office/drawing/2014/main" xmlns="" id="{03484F5F-791B-BA48-A753-531622E726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6372" y="366767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6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812</Words>
  <Application>Microsoft Office PowerPoint</Application>
  <PresentationFormat>On-screen Show (16:9)</PresentationFormat>
  <Paragraphs>90</Paragraphs>
  <Slides>11</Slides>
  <Notes>11</Notes>
  <HiddenSlides>0</HiddenSlides>
  <MMClips>4</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11</vt:i4>
      </vt:variant>
    </vt:vector>
  </HeadingPairs>
  <TitlesOfParts>
    <vt:vector size="13"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Maxine Gross</dc:creator>
  <cp:lastModifiedBy>ivana</cp:lastModifiedBy>
  <cp:revision>11</cp:revision>
  <dcterms:modified xsi:type="dcterms:W3CDTF">2019-08-16T14:53:25Z</dcterms:modified>
</cp:coreProperties>
</file>